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9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92" y="13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22.01.2025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22.01.2025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22.01.2025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22.01.2025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22.01.2025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22.01.2025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EA2A4-7AE1-43E7-B63B-D94C00598FBD}" type="datetimeFigureOut">
              <a:rPr lang="ru-RU" smtClean="0"/>
              <a:pPr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640" y="179512"/>
            <a:ext cx="6480720" cy="87849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01008" y="179512"/>
            <a:ext cx="314664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ПРОФСОЮЗНЫЙ СТЕНД</a:t>
            </a:r>
            <a:endParaRPr lang="ru-RU" sz="11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88640" y="251520"/>
            <a:ext cx="5983560" cy="792088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b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РЯЗАНСКАЯ ОБЛАСТНАЯ ОРГАНИЗАЦИЯ</a:t>
            </a:r>
            <a:b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ОБЩЕРОССИЙСКОГО ПРОФСОЮЗА ОБРАЗОВАНИЯ</a:t>
            </a:r>
            <a:r>
              <a:rPr lang="ru-RU" sz="1800" b="1" dirty="0" smtClean="0">
                <a:solidFill>
                  <a:schemeClr val="tx2"/>
                </a:solidFill>
              </a:rPr>
              <a:t/>
            </a:r>
            <a:br>
              <a:rPr lang="ru-RU" sz="1800" b="1" dirty="0" smtClean="0">
                <a:solidFill>
                  <a:schemeClr val="tx2"/>
                </a:solidFill>
              </a:rPr>
            </a:br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8640" y="755576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  ИНФОРМАЦИОННЫЙ ЛИСТОК №1</a:t>
            </a:r>
          </a:p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( ЯНВАРЬ 2025 год)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4"/>
          <p:cNvSpPr/>
          <p:nvPr/>
        </p:nvSpPr>
        <p:spPr>
          <a:xfrm>
            <a:off x="390626" y="7075107"/>
            <a:ext cx="2908396" cy="176253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47650" tIns="247650" rIns="247650" bIns="24765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500" kern="1200"/>
          </a:p>
        </p:txBody>
      </p:sp>
      <p:sp>
        <p:nvSpPr>
          <p:cNvPr id="18" name="Прямоугольник 17"/>
          <p:cNvSpPr/>
          <p:nvPr/>
        </p:nvSpPr>
        <p:spPr>
          <a:xfrm>
            <a:off x="476672" y="1259633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ПАМЯТКА </a:t>
            </a:r>
            <a:endParaRPr lang="ru-RU" sz="1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для работающих об оказании медицинской помощи </a:t>
            </a:r>
            <a:b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полису обязательного медицинского страхования (ОМС)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32656" y="2051720"/>
            <a:ext cx="6264696" cy="779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     Статьей 41 частью 1 Конституции Российской Федерации каждому гражданину гарантированы охрана здоровья и медицинская помощь. Медицинская помощь в государственных, муниципальных и других медицинских организациях, осуществляющих деятельность в системе обязательного медицинского страхования, согласно российскому законодательству в сфере охраны здоровья граждан, оказывается без взимания платы с застрахованных лиц в рамках программы ОМС и территориальных программ.</a:t>
            </a:r>
          </a:p>
          <a:p>
            <a:pPr algn="just"/>
            <a:r>
              <a:rPr lang="ru-RU" sz="1150" b="1" dirty="0" smtClean="0">
                <a:latin typeface="Times New Roman" pitchFamily="18" charset="0"/>
                <a:cs typeface="Times New Roman" pitchFamily="18" charset="0"/>
              </a:rPr>
              <a:t>      Всем наемным работникам медицинская помощь в рамках ОМС оказывается за счет страховых взносов, которые ежемесячно отчисляются из фонда оплаты труда (ФОТ) в Фонд обязательного медицинского страхования. </a:t>
            </a: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Застрахованному лицу полис ОМС выдается бесплатно и выступает гарантом в бесплатном медицинском обслуживании и имеет силу на всей территории РФ.</a:t>
            </a:r>
          </a:p>
          <a:p>
            <a:pPr lvl="0" algn="just"/>
            <a:r>
              <a:rPr lang="ru-RU" sz="1150" b="1" dirty="0" smtClean="0">
                <a:latin typeface="Times New Roman" pitchFamily="18" charset="0"/>
                <a:cs typeface="Times New Roman" pitchFamily="18" charset="0"/>
              </a:rPr>
              <a:t>       Помните!</a:t>
            </a: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50" b="1" dirty="0" smtClean="0">
                <a:latin typeface="Times New Roman" pitchFamily="18" charset="0"/>
                <a:cs typeface="Times New Roman" pitchFamily="18" charset="0"/>
              </a:rPr>
              <a:t>При получении медицинской помощи в медицинских организациях любых форм собственности, работающих в системе ОМС,  Вам в соответствии с Федеральным законом от 21.11.2011 № 323 - ФЗ  «Об основах охраны здоровья граждан РФ» </a:t>
            </a:r>
            <a:r>
              <a:rPr lang="ru-RU" sz="1150" b="1" dirty="0" smtClean="0">
                <a:latin typeface="Times New Roman" pitchFamily="18" charset="0"/>
                <a:cs typeface="Times New Roman" pitchFamily="18" charset="0"/>
              </a:rPr>
              <a:t>гарантируются </a:t>
            </a:r>
            <a:r>
              <a:rPr lang="ru-RU" sz="1150" b="1" dirty="0" smtClean="0">
                <a:latin typeface="Times New Roman" pitchFamily="18" charset="0"/>
                <a:cs typeface="Times New Roman" pitchFamily="18" charset="0"/>
              </a:rPr>
              <a:t>следующие права пациентов:</a:t>
            </a: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>
              <a:buFont typeface="Arial" pitchFamily="34" charset="0"/>
              <a:buChar char="•"/>
            </a:pP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  выбор врача, с учетом его согласия, и выбор медицинской организации;</a:t>
            </a:r>
          </a:p>
          <a:p>
            <a:pPr lvl="0">
              <a:buFont typeface="Arial" pitchFamily="34" charset="0"/>
              <a:buChar char="•"/>
            </a:pP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  профилактика, диагностика, лечение, медицинская реабилитация в медицинских организациях в условиях, соответствующих санитарно-гигиеническим требованиям;</a:t>
            </a:r>
          </a:p>
          <a:p>
            <a:pPr lvl="0">
              <a:buFont typeface="Arial" pitchFamily="34" charset="0"/>
              <a:buChar char="•"/>
            </a:pP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  получение консультаций врачей-специалистов;</a:t>
            </a:r>
          </a:p>
          <a:p>
            <a:pPr lvl="0">
              <a:buFont typeface="Arial" pitchFamily="34" charset="0"/>
              <a:buChar char="•"/>
            </a:pP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  получение информации о своих правах, состоянии своего здоровья;</a:t>
            </a:r>
          </a:p>
          <a:p>
            <a:pPr lvl="0">
              <a:buFont typeface="Arial" pitchFamily="34" charset="0"/>
              <a:buChar char="•"/>
            </a:pP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  возмещение вреда, причиненного здоровью при оказании медицинской помощи.</a:t>
            </a:r>
          </a:p>
          <a:p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      Для всестороннего обеспечения защиты прав граждан при оказании бесплатной медицинской помощи в системе ОМС работает институт страховых представителей. </a:t>
            </a:r>
            <a:r>
              <a:rPr lang="ru-RU" sz="1150" b="1" dirty="0" smtClean="0">
                <a:latin typeface="Times New Roman" pitchFamily="18" charset="0"/>
                <a:cs typeface="Times New Roman" pitchFamily="18" charset="0"/>
              </a:rPr>
              <a:t>При Вашем обращении в страховую компанию Страховые представители помогут Вам если: </a:t>
            </a:r>
            <a:endParaRPr lang="ru-RU" sz="115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5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необходима консультация по вопросам получения бесплатной медицинской помощи по ОМС;</a:t>
            </a:r>
          </a:p>
          <a:p>
            <a:pPr lvl="0"/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- необходимо содействие при получении бесплатной медицинской помощи по ОМС;</a:t>
            </a:r>
          </a:p>
          <a:p>
            <a:pPr lvl="0"/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- имеются претензии к медицинской организации;</a:t>
            </a:r>
          </a:p>
          <a:p>
            <a:pPr lvl="0"/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- необходимо организовать экспертизу качества оказанной Вам медицинской помощи;</a:t>
            </a:r>
          </a:p>
          <a:p>
            <a:pPr lvl="0"/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- необходимо получить информацию об оказанных Вам в системе ОМС медицинских услугах и их стоимости; не состоялась плановая госпитализация.</a:t>
            </a:r>
          </a:p>
          <a:p>
            <a:pPr algn="just"/>
            <a:r>
              <a:rPr lang="ru-RU" sz="1150" b="1" dirty="0" smtClean="0">
                <a:latin typeface="Times New Roman" pitchFamily="18" charset="0"/>
                <a:cs typeface="Times New Roman" pitchFamily="18" charset="0"/>
              </a:rPr>
              <a:t>       Важно! Страховой представитель обязан оказать обратившемуся помощь, независимо от того, застрахован или нет заявитель в той страховой компании, к представителю которой обратился.</a:t>
            </a:r>
            <a:endParaRPr lang="ru-RU" sz="115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       При нарушении Ваших прав застрахованного лица и пациента Вы можете обращаться с жалобой:  - к страховому представителю страховой медицинской организации, выдавшей Вам полис ОМС (на полисе имеются данные контактного телефона и адрес местонахождения Вашей страховой медицинской организации);</a:t>
            </a:r>
          </a:p>
          <a:p>
            <a:pPr lvl="0" algn="just"/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 - к руководству медицинской организации, в которой Вам оказывается медицинская помощь;</a:t>
            </a:r>
          </a:p>
          <a:p>
            <a:pPr algn="just"/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 -  в территориальное управление Росздравнадзора</a:t>
            </a: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15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u="sng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04664" y="1979713"/>
            <a:ext cx="6264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5517" y="5148064"/>
            <a:ext cx="86252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423</Words>
  <Application>Microsoft Office PowerPoint</Application>
  <PresentationFormat>Экран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                    РЯЗАНСКАЯ ОБЛАСТНАЯ ОРГАНИЗАЦИЯ ОБЩЕРОССИЙСКОГО ПРОФСОЮЗА ОБРАЗОВАНИЯ 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РЯЗАНСКАЯ ОБЛАСТНАЯ ОРГАНИЗАЦИЯ ОБЩЕРОССИЙСКОГО ПРОФСОЮЗА ОБРАЗОВАНИЯ</dc:title>
  <dc:creator>NIX</dc:creator>
  <cp:lastModifiedBy>PC_2</cp:lastModifiedBy>
  <cp:revision>25</cp:revision>
  <dcterms:created xsi:type="dcterms:W3CDTF">2024-05-07T06:31:27Z</dcterms:created>
  <dcterms:modified xsi:type="dcterms:W3CDTF">2025-01-22T10:13:46Z</dcterms:modified>
</cp:coreProperties>
</file>